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71" r:id="rId3"/>
    <p:sldId id="272" r:id="rId4"/>
    <p:sldId id="276" r:id="rId5"/>
    <p:sldId id="279" r:id="rId6"/>
    <p:sldId id="280" r:id="rId7"/>
    <p:sldId id="281" r:id="rId8"/>
    <p:sldId id="259" r:id="rId9"/>
    <p:sldId id="275" r:id="rId10"/>
    <p:sldId id="260" r:id="rId11"/>
    <p:sldId id="283" r:id="rId12"/>
    <p:sldId id="287" r:id="rId13"/>
    <p:sldId id="284" r:id="rId14"/>
    <p:sldId id="286" r:id="rId15"/>
    <p:sldId id="288" r:id="rId16"/>
    <p:sldId id="264" r:id="rId17"/>
    <p:sldId id="265" r:id="rId18"/>
    <p:sldId id="266" r:id="rId19"/>
    <p:sldId id="267" r:id="rId20"/>
    <p:sldId id="282" r:id="rId21"/>
    <p:sldId id="268" r:id="rId22"/>
    <p:sldId id="269" r:id="rId23"/>
    <p:sldId id="290" r:id="rId24"/>
    <p:sldId id="273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2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27E1-6355-4D02-B68E-51CAB34A788F}" type="datetimeFigureOut">
              <a:rPr lang="zh-CN" altLang="en-US" smtClean="0"/>
              <a:t>2015/2/3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8BCFC-E104-4954-A57E-1A3BA5F4D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268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27E1-6355-4D02-B68E-51CAB34A788F}" type="datetimeFigureOut">
              <a:rPr lang="zh-CN" altLang="en-US" smtClean="0"/>
              <a:t>2015/2/3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8BCFC-E104-4954-A57E-1A3BA5F4D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442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27E1-6355-4D02-B68E-51CAB34A788F}" type="datetimeFigureOut">
              <a:rPr lang="zh-CN" altLang="en-US" smtClean="0"/>
              <a:t>2015/2/3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8BCFC-E104-4954-A57E-1A3BA5F4D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43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27E1-6355-4D02-B68E-51CAB34A788F}" type="datetimeFigureOut">
              <a:rPr lang="zh-CN" altLang="en-US" smtClean="0"/>
              <a:t>2015/2/3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8BCFC-E104-4954-A57E-1A3BA5F4D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948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27E1-6355-4D02-B68E-51CAB34A788F}" type="datetimeFigureOut">
              <a:rPr lang="zh-CN" altLang="en-US" smtClean="0"/>
              <a:t>2015/2/3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8BCFC-E104-4954-A57E-1A3BA5F4D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188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27E1-6355-4D02-B68E-51CAB34A788F}" type="datetimeFigureOut">
              <a:rPr lang="zh-CN" altLang="en-US" smtClean="0"/>
              <a:t>2015/2/3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8BCFC-E104-4954-A57E-1A3BA5F4D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454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27E1-6355-4D02-B68E-51CAB34A788F}" type="datetimeFigureOut">
              <a:rPr lang="zh-CN" altLang="en-US" smtClean="0"/>
              <a:t>2015/2/3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8BCFC-E104-4954-A57E-1A3BA5F4D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836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27E1-6355-4D02-B68E-51CAB34A788F}" type="datetimeFigureOut">
              <a:rPr lang="zh-CN" altLang="en-US" smtClean="0"/>
              <a:t>2015/2/3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8BCFC-E104-4954-A57E-1A3BA5F4D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348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27E1-6355-4D02-B68E-51CAB34A788F}" type="datetimeFigureOut">
              <a:rPr lang="zh-CN" altLang="en-US" smtClean="0"/>
              <a:t>2015/2/3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8BCFC-E104-4954-A57E-1A3BA5F4D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2903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27E1-6355-4D02-B68E-51CAB34A788F}" type="datetimeFigureOut">
              <a:rPr lang="zh-CN" altLang="en-US" smtClean="0"/>
              <a:t>2015/2/3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8BCFC-E104-4954-A57E-1A3BA5F4D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415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27E1-6355-4D02-B68E-51CAB34A788F}" type="datetimeFigureOut">
              <a:rPr lang="zh-CN" altLang="en-US" smtClean="0"/>
              <a:t>2015/2/3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8BCFC-E104-4954-A57E-1A3BA5F4D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0956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327E1-6355-4D02-B68E-51CAB34A788F}" type="datetimeFigureOut">
              <a:rPr lang="zh-CN" altLang="en-US" smtClean="0"/>
              <a:t>2015/2/3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B8BCFC-E104-4954-A57E-1A3BA5F4D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555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AllJoyn Overview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741762" y="3852204"/>
            <a:ext cx="6708475" cy="1655762"/>
          </a:xfrm>
        </p:spPr>
        <p:txBody>
          <a:bodyPr>
            <a:normAutofit/>
          </a:bodyPr>
          <a:lstStyle/>
          <a:p>
            <a:pPr algn="r"/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Chen Xu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2015.1</a:t>
            </a: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799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AllJoyn Application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What’s in a AllJoyn Application?</a:t>
            </a:r>
          </a:p>
          <a:p>
            <a:pPr lvl="1"/>
            <a:r>
              <a:rPr lang="en-US" altLang="zh-CN" dirty="0" smtClean="0"/>
              <a:t>AllJoyn Core Library</a:t>
            </a:r>
          </a:p>
          <a:p>
            <a:pPr lvl="2"/>
            <a:r>
              <a:rPr lang="en-US" altLang="zh-CN" dirty="0" smtClean="0"/>
              <a:t>Provides the lowest level set of API to interact with AllJoyn network</a:t>
            </a:r>
          </a:p>
          <a:p>
            <a:pPr lvl="1"/>
            <a:r>
              <a:rPr lang="en-US" altLang="zh-CN" dirty="0" smtClean="0"/>
              <a:t>AllJoyn Service Framwork Libraries</a:t>
            </a:r>
          </a:p>
          <a:p>
            <a:pPr lvl="2"/>
            <a:r>
              <a:rPr lang="en-US" altLang="zh-CN" dirty="0" smtClean="0"/>
              <a:t>Implement a set of common service</a:t>
            </a:r>
          </a:p>
          <a:p>
            <a:pPr lvl="1"/>
            <a:r>
              <a:rPr lang="en-US" altLang="zh-CN" dirty="0" smtClean="0"/>
              <a:t>AllJoyn App Code</a:t>
            </a:r>
          </a:p>
          <a:p>
            <a:pPr lvl="2"/>
            <a:r>
              <a:rPr lang="en-US" altLang="zh-CN" dirty="0" smtClean="0"/>
              <a:t>Application logic. Can be programeed to either Service Framework                                                            or Core Library.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959" y="1172043"/>
            <a:ext cx="2638793" cy="44392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959" y="1172043"/>
            <a:ext cx="2638793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65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API set of the AllJoyn SDK</a:t>
            </a:r>
          </a:p>
          <a:p>
            <a:r>
              <a:rPr lang="en-US" dirty="0" smtClean="0"/>
              <a:t>Two implementations </a:t>
            </a:r>
          </a:p>
          <a:p>
            <a:pPr lvl="1"/>
            <a:r>
              <a:rPr lang="en-US" dirty="0" smtClean="0"/>
              <a:t>Stand: targeting at applications running in Windows, Linux, iOS, Android, Mac</a:t>
            </a:r>
          </a:p>
          <a:p>
            <a:pPr lvl="2"/>
            <a:r>
              <a:rPr lang="en-US" dirty="0" smtClean="0"/>
              <a:t>The SDK APIs for the SC provide a high level of abstraction, and allow complex multi-threaded applications</a:t>
            </a:r>
          </a:p>
          <a:p>
            <a:pPr lvl="2"/>
            <a:r>
              <a:rPr lang="en-US" dirty="0" smtClean="0"/>
              <a:t>Implemented in C++ and there are a number of language bindings for various platforms available</a:t>
            </a:r>
          </a:p>
          <a:p>
            <a:pPr lvl="3"/>
            <a:r>
              <a:rPr lang="en-US" dirty="0" smtClean="0"/>
              <a:t>Seamless interoperability between applications written in different languages</a:t>
            </a:r>
          </a:p>
          <a:p>
            <a:pPr lvl="1"/>
            <a:r>
              <a:rPr lang="en-US" dirty="0" smtClean="0"/>
              <a:t>Thin: targeting at applications that reside on embedded devices</a:t>
            </a:r>
          </a:p>
          <a:p>
            <a:pPr lvl="2"/>
            <a:r>
              <a:rPr lang="en-US" dirty="0" smtClean="0"/>
              <a:t>Not enough resource, i.e. CPU, memory</a:t>
            </a:r>
          </a:p>
          <a:p>
            <a:pPr lvl="2"/>
            <a:r>
              <a:rPr lang="en-US" dirty="0" smtClean="0"/>
              <a:t>Implemented in C, with no other language bindings</a:t>
            </a:r>
          </a:p>
          <a:p>
            <a:pPr lvl="2"/>
            <a:r>
              <a:rPr lang="en-US" dirty="0" smtClean="0"/>
              <a:t>Thin core library depends on a router running elsewhere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315" y="605790"/>
            <a:ext cx="642937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197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Exposing Functionality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AllJoyn applications expose their functionality via APIs implemented in objects</a:t>
            </a:r>
          </a:p>
          <a:p>
            <a:pPr lvl="1"/>
            <a:r>
              <a:rPr lang="en-US" dirty="0" smtClean="0"/>
              <a:t>Most applications will expose only a single object</a:t>
            </a:r>
          </a:p>
          <a:p>
            <a:r>
              <a:rPr lang="en-US" dirty="0" smtClean="0"/>
              <a:t>Objects implement one or more interfaces</a:t>
            </a:r>
          </a:p>
          <a:p>
            <a:pPr lvl="1"/>
            <a:r>
              <a:rPr lang="en-US" dirty="0" smtClean="0"/>
              <a:t>These are the API</a:t>
            </a:r>
            <a:r>
              <a:rPr lang="en-US" altLang="zh-CN" dirty="0" smtClean="0"/>
              <a:t>s that can be discovered using About</a:t>
            </a:r>
          </a:p>
          <a:p>
            <a:r>
              <a:rPr lang="en-US" dirty="0" smtClean="0"/>
              <a:t>Interfaces are composed of members, which fall into 3 categories</a:t>
            </a:r>
          </a:p>
          <a:p>
            <a:pPr lvl="1"/>
            <a:r>
              <a:rPr lang="en-US" dirty="0" smtClean="0"/>
              <a:t>Methods: classic OO object interaction</a:t>
            </a:r>
          </a:p>
          <a:p>
            <a:pPr lvl="1"/>
            <a:r>
              <a:rPr lang="en-US" dirty="0" smtClean="0"/>
              <a:t>Signals: asynchronous event notification</a:t>
            </a:r>
          </a:p>
          <a:p>
            <a:pPr lvl="2"/>
            <a:r>
              <a:rPr lang="en-US" dirty="0" smtClean="0"/>
              <a:t>Can be broadcast, multicast, or point-to-point</a:t>
            </a:r>
            <a:endParaRPr lang="en-US" dirty="0"/>
          </a:p>
          <a:p>
            <a:pPr lvl="1"/>
            <a:r>
              <a:rPr lang="en-US" dirty="0" smtClean="0"/>
              <a:t>Properties </a:t>
            </a:r>
          </a:p>
          <a:p>
            <a:pPr lvl="2"/>
            <a:r>
              <a:rPr lang="en-US" dirty="0" smtClean="0"/>
              <a:t>Accessed by built-in get/set methods</a:t>
            </a:r>
          </a:p>
          <a:p>
            <a:r>
              <a:rPr lang="en-US" dirty="0" smtClean="0"/>
              <a:t>Applications register objects on specific path</a:t>
            </a:r>
          </a:p>
        </p:txBody>
      </p:sp>
      <p:pic>
        <p:nvPicPr>
          <p:cNvPr id="4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0" y="1825625"/>
            <a:ext cx="514350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45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Discovery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75360" y="4397375"/>
            <a:ext cx="10515600" cy="2232025"/>
          </a:xfrm>
        </p:spPr>
        <p:txBody>
          <a:bodyPr/>
          <a:lstStyle/>
          <a:p>
            <a:r>
              <a:rPr lang="en-US" dirty="0" smtClean="0"/>
              <a:t>Interface descriptions contained in About message</a:t>
            </a:r>
          </a:p>
          <a:p>
            <a:pPr lvl="1"/>
            <a:r>
              <a:rPr lang="en-US" dirty="0" smtClean="0"/>
              <a:t>About message also contains metadata</a:t>
            </a:r>
          </a:p>
          <a:p>
            <a:pPr lvl="2"/>
            <a:r>
              <a:rPr lang="en-US" altLang="zh-CN" dirty="0" smtClean="0"/>
              <a:t>App </a:t>
            </a:r>
            <a:r>
              <a:rPr lang="en-US" altLang="zh-CN" dirty="0"/>
              <a:t>icon</a:t>
            </a:r>
          </a:p>
          <a:p>
            <a:pPr lvl="2"/>
            <a:r>
              <a:rPr lang="en-US" altLang="zh-CN" dirty="0"/>
              <a:t>Device Name</a:t>
            </a:r>
          </a:p>
          <a:p>
            <a:pPr lvl="2"/>
            <a:r>
              <a:rPr lang="en-US" altLang="zh-CN" dirty="0" smtClean="0"/>
              <a:t>Language English </a:t>
            </a:r>
            <a:r>
              <a:rPr lang="en-US" altLang="zh-CN" dirty="0"/>
              <a:t>or </a:t>
            </a:r>
            <a:r>
              <a:rPr lang="en-US" altLang="zh-CN" dirty="0" smtClean="0"/>
              <a:t>Chinese</a:t>
            </a:r>
            <a:endParaRPr lang="en-US" altLang="zh-CN" dirty="0"/>
          </a:p>
          <a:p>
            <a:pPr lvl="2"/>
            <a:r>
              <a:rPr lang="en-US" altLang="zh-CN" dirty="0"/>
              <a:t>Port (used to create session)</a:t>
            </a:r>
          </a:p>
          <a:p>
            <a:pPr lvl="2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5" y="1391444"/>
            <a:ext cx="1141095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18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5360" y="4682331"/>
            <a:ext cx="10515600" cy="3375819"/>
          </a:xfrm>
        </p:spPr>
        <p:txBody>
          <a:bodyPr/>
          <a:lstStyle/>
          <a:p>
            <a:r>
              <a:rPr lang="en-US" altLang="zh-CN" dirty="0"/>
              <a:t>B requests to make a session with A </a:t>
            </a:r>
          </a:p>
          <a:p>
            <a:r>
              <a:rPr lang="en-US" altLang="zh-CN" dirty="0"/>
              <a:t>A has the option of accepting it or not</a:t>
            </a:r>
          </a:p>
          <a:p>
            <a:r>
              <a:rPr lang="en-US" altLang="zh-CN" dirty="0"/>
              <a:t>Create a </a:t>
            </a:r>
            <a:r>
              <a:rPr lang="en-US" altLang="zh-CN" i="1" dirty="0">
                <a:solidFill>
                  <a:srgbClr val="00B0F0"/>
                </a:solidFill>
              </a:rPr>
              <a:t>session</a:t>
            </a:r>
            <a:r>
              <a:rPr lang="en-US" altLang="zh-CN" dirty="0"/>
              <a:t> with A on some port</a:t>
            </a:r>
          </a:p>
          <a:p>
            <a:r>
              <a:rPr lang="en-US" altLang="zh-CN" dirty="0"/>
              <a:t>Session can be point to point or multi-point</a:t>
            </a:r>
          </a:p>
          <a:p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" y="1416526"/>
            <a:ext cx="10515600" cy="2775739"/>
          </a:xfrm>
          <a:prstGeom prst="rect">
            <a:avLst/>
          </a:prstGeom>
        </p:spPr>
      </p:pic>
      <p:pic>
        <p:nvPicPr>
          <p:cNvPr id="5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2420" y="4831568"/>
            <a:ext cx="4145280" cy="153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3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258413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Method calls and signals</a:t>
            </a:r>
          </a:p>
          <a:p>
            <a:pPr lvl="1"/>
            <a:r>
              <a:rPr lang="en-US" dirty="0" smtClean="0"/>
              <a:t>Method calls are made by using Proxy Objects</a:t>
            </a:r>
          </a:p>
          <a:p>
            <a:pPr lvl="2"/>
            <a:r>
              <a:rPr lang="en-US" dirty="0" smtClean="0"/>
              <a:t>Proxy Objects: local representation of a remote object</a:t>
            </a:r>
          </a:p>
          <a:p>
            <a:pPr lvl="2"/>
            <a:r>
              <a:rPr lang="en-US" dirty="0" smtClean="0"/>
              <a:t>This results in a method call message being sent to the object the proxy object represents</a:t>
            </a:r>
          </a:p>
          <a:p>
            <a:pPr lvl="2"/>
            <a:r>
              <a:rPr lang="en-US" dirty="0" smtClean="0"/>
              <a:t>Method handler is invoked to execute method and generate the reply</a:t>
            </a:r>
          </a:p>
          <a:p>
            <a:pPr lvl="2"/>
            <a:r>
              <a:rPr lang="en-US" dirty="0" smtClean="0"/>
              <a:t>The method reply is sent back to the proxy object</a:t>
            </a:r>
          </a:p>
          <a:p>
            <a:pPr lvl="1"/>
            <a:r>
              <a:rPr lang="en-US" dirty="0" smtClean="0"/>
              <a:t>Signals are emitted by objects and consumed by Signal Handlers</a:t>
            </a:r>
          </a:p>
          <a:p>
            <a:pPr lvl="2"/>
            <a:r>
              <a:rPr lang="en-US" dirty="0" smtClean="0"/>
              <a:t>Signal handler: take action when a signal is received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4274820"/>
            <a:ext cx="1136332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63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Session less Signal and Security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i="1" dirty="0" smtClean="0">
                <a:solidFill>
                  <a:srgbClr val="00B0F0"/>
                </a:solidFill>
              </a:rPr>
              <a:t>Sessionless signal</a:t>
            </a:r>
          </a:p>
          <a:p>
            <a:pPr lvl="1"/>
            <a:r>
              <a:rPr lang="en-US" altLang="zh-CN" dirty="0"/>
              <a:t>B</a:t>
            </a:r>
            <a:r>
              <a:rPr lang="en-US" altLang="zh-CN" dirty="0" smtClean="0"/>
              <a:t>roadcast and delivered to any app interested in receiving session-less signals</a:t>
            </a:r>
          </a:p>
          <a:p>
            <a:pPr lvl="1"/>
            <a:r>
              <a:rPr lang="en-US" altLang="zh-CN" dirty="0" smtClean="0"/>
              <a:t>Receive signals without having to manully creating a session</a:t>
            </a:r>
          </a:p>
          <a:p>
            <a:r>
              <a:rPr lang="en-US" altLang="zh-CN" dirty="0" smtClean="0"/>
              <a:t>Security</a:t>
            </a:r>
          </a:p>
          <a:p>
            <a:pPr lvl="1"/>
            <a:r>
              <a:rPr lang="en-US" altLang="zh-CN" dirty="0" smtClean="0"/>
              <a:t>App-to-app</a:t>
            </a:r>
          </a:p>
          <a:p>
            <a:pPr lvl="2"/>
            <a:r>
              <a:rPr lang="en-US" altLang="zh-CN" dirty="0" smtClean="0"/>
              <a:t>There is no trust relationship established at device level</a:t>
            </a:r>
          </a:p>
          <a:p>
            <a:pPr lvl="1"/>
            <a:r>
              <a:rPr lang="en-US" altLang="zh-CN" dirty="0" smtClean="0"/>
              <a:t>If required, authencation occurs on demand between two apps when a method is invoked or a signal is emmited</a:t>
            </a:r>
          </a:p>
          <a:p>
            <a:pPr lvl="1"/>
            <a:r>
              <a:rPr lang="en-US" altLang="zh-CN" dirty="0" smtClean="0"/>
              <a:t>Multi authenitication mechanism</a:t>
            </a:r>
          </a:p>
          <a:p>
            <a:pPr lvl="2"/>
            <a:r>
              <a:rPr lang="en-US" altLang="zh-CN" dirty="0" smtClean="0"/>
              <a:t>PIN code</a:t>
            </a:r>
          </a:p>
          <a:p>
            <a:pPr lvl="2"/>
            <a:r>
              <a:rPr lang="en-US" altLang="zh-CN" dirty="0" smtClean="0"/>
              <a:t>PSK</a:t>
            </a:r>
          </a:p>
          <a:p>
            <a:pPr lvl="2"/>
            <a:r>
              <a:rPr lang="en-US" altLang="zh-CN" dirty="0" smtClean="0"/>
              <a:t>ECDSA</a:t>
            </a:r>
          </a:p>
          <a:p>
            <a:pPr lvl="1"/>
            <a:r>
              <a:rPr lang="en-US" altLang="zh-CN" dirty="0" smtClean="0"/>
              <a:t>After authenticated, messages between two devices are encrypted using AES-128 CMM </a:t>
            </a:r>
            <a:r>
              <a:rPr lang="en-US" altLang="zh-CN" dirty="0" err="1" smtClean="0"/>
              <a:t>algotithm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0" y="2503590"/>
            <a:ext cx="4576762" cy="256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0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AllJoyn Service 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Sit on top of AllJoyn core library</a:t>
            </a:r>
          </a:p>
          <a:p>
            <a:pPr lvl="1"/>
            <a:r>
              <a:rPr lang="en-US" altLang="zh-CN" dirty="0" smtClean="0"/>
              <a:t>Provides some of the core and fundamental functionality</a:t>
            </a:r>
          </a:p>
          <a:p>
            <a:pPr lvl="1"/>
            <a:r>
              <a:rPr lang="en-US" altLang="zh-CN" dirty="0" smtClean="0"/>
              <a:t>Provide API to application developers to invoke their functionality</a:t>
            </a:r>
          </a:p>
          <a:p>
            <a:r>
              <a:rPr lang="en-US" altLang="zh-CN" dirty="0" smtClean="0"/>
              <a:t>Aiming to create a eco-system</a:t>
            </a:r>
          </a:p>
          <a:p>
            <a:r>
              <a:rPr lang="en-US" altLang="zh-CN" dirty="0" smtClean="0"/>
              <a:t>Including</a:t>
            </a:r>
          </a:p>
          <a:p>
            <a:pPr lvl="1"/>
            <a:r>
              <a:rPr lang="en-US" altLang="zh-CN" dirty="0" smtClean="0"/>
              <a:t>Onboarding Service</a:t>
            </a:r>
          </a:p>
          <a:p>
            <a:pPr lvl="1"/>
            <a:r>
              <a:rPr lang="en-US" altLang="zh-CN" dirty="0" smtClean="0"/>
              <a:t>Configuration Service</a:t>
            </a:r>
          </a:p>
          <a:p>
            <a:pPr lvl="1"/>
            <a:r>
              <a:rPr lang="en-US" altLang="zh-CN" dirty="0" smtClean="0"/>
              <a:t>Notification Service</a:t>
            </a:r>
          </a:p>
          <a:p>
            <a:pPr lvl="1"/>
            <a:r>
              <a:rPr lang="en-US" altLang="zh-CN" dirty="0" smtClean="0"/>
              <a:t>ControlPanle Service</a:t>
            </a:r>
          </a:p>
          <a:p>
            <a:pPr lvl="1"/>
            <a:r>
              <a:rPr lang="en-US" altLang="zh-CN" dirty="0" smtClean="0"/>
              <a:t>To be expanded</a:t>
            </a:r>
          </a:p>
          <a:p>
            <a:pPr lvl="1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661" y="3321697"/>
            <a:ext cx="1968939" cy="331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27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AllJoyn Service(1) - OnboardService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Onbarding service</a:t>
            </a:r>
          </a:p>
          <a:p>
            <a:pPr lvl="1"/>
            <a:r>
              <a:rPr lang="en-US" altLang="zh-CN" dirty="0" smtClean="0"/>
              <a:t>Provides a standard way to get devices onto a Wi-Fi network</a:t>
            </a:r>
          </a:p>
          <a:p>
            <a:pPr lvl="2"/>
            <a:r>
              <a:rPr lang="en-US" altLang="zh-CN" dirty="0" smtClean="0"/>
              <a:t>Especially for devices that have a limited user interface, like a smart plug</a:t>
            </a:r>
          </a:p>
          <a:p>
            <a:pPr lvl="1"/>
            <a:r>
              <a:rPr lang="en-US" altLang="zh-CN" dirty="0" smtClean="0"/>
              <a:t>Case</a:t>
            </a:r>
          </a:p>
          <a:p>
            <a:pPr lvl="2"/>
            <a:r>
              <a:rPr lang="en-US" altLang="zh-CN" dirty="0" smtClean="0"/>
              <a:t>Onboardee: a smart-plug</a:t>
            </a:r>
          </a:p>
          <a:p>
            <a:pPr lvl="2"/>
            <a:r>
              <a:rPr lang="en-US" altLang="zh-CN" dirty="0" smtClean="0"/>
              <a:t>Onboarder: an application running on a smart device</a:t>
            </a:r>
          </a:p>
          <a:p>
            <a:pPr lvl="1"/>
            <a:r>
              <a:rPr lang="en-US" altLang="zh-CN" dirty="0" smtClean="0"/>
              <a:t>Basic flow</a:t>
            </a:r>
          </a:p>
          <a:p>
            <a:pPr lvl="2"/>
            <a:r>
              <a:rPr lang="en-US" altLang="zh-CN" dirty="0" smtClean="0"/>
              <a:t>The smart-plug provides Access Point(AP) and advertises it</a:t>
            </a:r>
          </a:p>
          <a:p>
            <a:pPr lvl="2"/>
            <a:r>
              <a:rPr lang="en-US" altLang="zh-CN" dirty="0" smtClean="0"/>
              <a:t>The application discovers it, connects to it </a:t>
            </a:r>
          </a:p>
          <a:p>
            <a:pPr lvl="2"/>
            <a:r>
              <a:rPr lang="en-US" altLang="zh-CN" dirty="0" smtClean="0"/>
              <a:t>The application provides it with Wi-Fi credentials</a:t>
            </a:r>
          </a:p>
          <a:p>
            <a:pPr lvl="2"/>
            <a:r>
              <a:rPr lang="en-US" altLang="zh-CN" smtClean="0"/>
              <a:t>The refrigator connect </a:t>
            </a:r>
            <a:r>
              <a:rPr lang="en-US" altLang="zh-CN" dirty="0" smtClean="0"/>
              <a:t>to the Wi-Fi</a:t>
            </a:r>
          </a:p>
          <a:p>
            <a:pPr lvl="2"/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229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AllJoyn Service(2) – Configuration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Configuration Service</a:t>
            </a:r>
          </a:p>
          <a:p>
            <a:pPr lvl="1"/>
            <a:r>
              <a:rPr lang="en-US" altLang="zh-CN" dirty="0" smtClean="0"/>
              <a:t>Provide the ability to configure a device</a:t>
            </a:r>
          </a:p>
          <a:p>
            <a:pPr lvl="1"/>
            <a:r>
              <a:rPr lang="en-US" altLang="zh-CN" dirty="0" smtClean="0"/>
              <a:t>Configure what?</a:t>
            </a:r>
          </a:p>
          <a:p>
            <a:pPr lvl="2"/>
            <a:r>
              <a:rPr lang="en-US" altLang="zh-CN" dirty="0"/>
              <a:t>Device name and default language</a:t>
            </a:r>
          </a:p>
          <a:p>
            <a:pPr lvl="2"/>
            <a:r>
              <a:rPr lang="en-US" altLang="zh-CN" dirty="0" smtClean="0"/>
              <a:t>Factory reset</a:t>
            </a:r>
          </a:p>
          <a:p>
            <a:pPr lvl="2"/>
            <a:r>
              <a:rPr lang="en-US" altLang="zh-CN" dirty="0" smtClean="0"/>
              <a:t>Set password</a:t>
            </a:r>
          </a:p>
          <a:p>
            <a:pPr lvl="2"/>
            <a:r>
              <a:rPr lang="en-US" altLang="zh-CN" dirty="0" smtClean="0"/>
              <a:t>Even restart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417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Internet of Everything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IoE </a:t>
            </a:r>
          </a:p>
          <a:p>
            <a:pPr lvl="1"/>
            <a:r>
              <a:rPr lang="en-US" altLang="zh-CN" dirty="0" smtClean="0"/>
              <a:t>Bring </a:t>
            </a:r>
            <a:r>
              <a:rPr lang="en-US" altLang="zh-CN" dirty="0"/>
              <a:t>people, data, things </a:t>
            </a:r>
            <a:r>
              <a:rPr lang="en-US" altLang="zh-CN" dirty="0" smtClean="0"/>
              <a:t>together</a:t>
            </a:r>
          </a:p>
          <a:p>
            <a:pPr lvl="1"/>
            <a:r>
              <a:rPr lang="en-US" altLang="zh-CN" dirty="0" smtClean="0"/>
              <a:t>Smart devices</a:t>
            </a:r>
          </a:p>
          <a:p>
            <a:pPr lvl="1"/>
            <a:r>
              <a:rPr lang="en-US" altLang="zh-CN" dirty="0" smtClean="0"/>
              <a:t>Bottleneck?</a:t>
            </a:r>
          </a:p>
          <a:p>
            <a:r>
              <a:rPr lang="en-US" altLang="zh-CN" dirty="0" smtClean="0"/>
              <a:t>IoE standard</a:t>
            </a:r>
          </a:p>
          <a:p>
            <a:pPr lvl="1"/>
            <a:r>
              <a:rPr lang="en-US" altLang="zh-CN" dirty="0"/>
              <a:t>ZigBee </a:t>
            </a:r>
            <a:r>
              <a:rPr lang="en-US" altLang="zh-CN" dirty="0" smtClean="0"/>
              <a:t>, Z-Wave Alliance</a:t>
            </a:r>
          </a:p>
          <a:p>
            <a:pPr lvl="2"/>
            <a:r>
              <a:rPr lang="en-US" altLang="zh-CN" dirty="0" smtClean="0"/>
              <a:t> </a:t>
            </a:r>
            <a:r>
              <a:rPr lang="en-US" altLang="zh-CN" dirty="0"/>
              <a:t>unwieldy and too heavy </a:t>
            </a:r>
          </a:p>
          <a:p>
            <a:pPr lvl="1"/>
            <a:r>
              <a:rPr lang="en-US" altLang="zh-CN" dirty="0"/>
              <a:t>Bluetooth SIG, </a:t>
            </a:r>
            <a:r>
              <a:rPr lang="en-US" altLang="zh-CN" dirty="0" smtClean="0"/>
              <a:t>6LoWPAN, Insteon</a:t>
            </a:r>
          </a:p>
          <a:p>
            <a:pPr lvl="2"/>
            <a:r>
              <a:rPr lang="en-US" altLang="zh-CN" dirty="0" smtClean="0"/>
              <a:t>failed </a:t>
            </a:r>
            <a:r>
              <a:rPr lang="en-US" altLang="zh-CN" dirty="0"/>
              <a:t>to garner a huge following across a spectrum of products 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AllJoyn</a:t>
            </a:r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11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AllJoyn </a:t>
            </a:r>
            <a:r>
              <a:rPr lang="en-US" altLang="zh-CN" dirty="0" smtClean="0"/>
              <a:t>Service(3) –Notification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Notification Service</a:t>
            </a:r>
          </a:p>
          <a:p>
            <a:pPr lvl="1"/>
            <a:r>
              <a:rPr lang="en-US" altLang="zh-CN" dirty="0"/>
              <a:t>Allow </a:t>
            </a:r>
            <a:r>
              <a:rPr lang="en-US" altLang="zh-CN" dirty="0" smtClean="0"/>
              <a:t>human-readable messages </a:t>
            </a:r>
            <a:r>
              <a:rPr lang="en-US" altLang="zh-CN" dirty="0"/>
              <a:t>to be sent and received by </a:t>
            </a:r>
            <a:r>
              <a:rPr lang="en-US" altLang="zh-CN" dirty="0" smtClean="0"/>
              <a:t>devices</a:t>
            </a:r>
          </a:p>
          <a:p>
            <a:pPr lvl="1"/>
            <a:r>
              <a:rPr lang="en-US" altLang="zh-CN" dirty="0" smtClean="0"/>
              <a:t>Contents are text</a:t>
            </a:r>
          </a:p>
          <a:p>
            <a:pPr lvl="2"/>
            <a:r>
              <a:rPr lang="en-US" altLang="zh-CN" dirty="0" smtClean="0"/>
              <a:t>Possible to reference image, audio, video via URL </a:t>
            </a:r>
            <a:endParaRPr lang="en-US" altLang="zh-CN" dirty="0"/>
          </a:p>
          <a:p>
            <a:pPr lvl="1"/>
            <a:r>
              <a:rPr lang="en-US" altLang="zh-CN" dirty="0" smtClean="0"/>
              <a:t>Receivers </a:t>
            </a:r>
            <a:r>
              <a:rPr lang="en-US" altLang="zh-CN" dirty="0"/>
              <a:t>decide how to display or render notification</a:t>
            </a:r>
          </a:p>
          <a:p>
            <a:pPr lvl="1"/>
            <a:r>
              <a:rPr lang="en-US" altLang="zh-CN" dirty="0" smtClean="0"/>
              <a:t>Examples</a:t>
            </a:r>
            <a:endParaRPr lang="en-US" altLang="zh-CN" dirty="0"/>
          </a:p>
          <a:p>
            <a:pPr lvl="2"/>
            <a:r>
              <a:rPr lang="en-US" dirty="0" smtClean="0"/>
              <a:t>Refrigerator could send a notification that freezer door has been left open for more than 2 minutes</a:t>
            </a:r>
          </a:p>
          <a:p>
            <a:pPr lvl="3"/>
            <a:r>
              <a:rPr lang="en-US" dirty="0" smtClean="0"/>
              <a:t>This could be rendered on any producer: mobile device, TV, et</a:t>
            </a:r>
            <a:r>
              <a:rPr lang="en-US" altLang="zh-CN" dirty="0" smtClean="0"/>
              <a:t>c…</a:t>
            </a:r>
          </a:p>
          <a:p>
            <a:pPr lvl="3"/>
            <a:r>
              <a:rPr lang="en-US" dirty="0" smtClean="0"/>
              <a:t>Washing machine can send a notification when wash cycle is complete</a:t>
            </a:r>
          </a:p>
          <a:p>
            <a:pPr lvl="3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585" y="938054"/>
            <a:ext cx="6275758" cy="34312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213" y="4838096"/>
            <a:ext cx="3660457" cy="199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342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AllJoyn Service(4) -ControlPanel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Exposing user interfaces for device remotely</a:t>
            </a:r>
          </a:p>
          <a:p>
            <a:pPr lvl="1"/>
            <a:r>
              <a:rPr lang="en-US" altLang="zh-CN" dirty="0" smtClean="0"/>
              <a:t>Model is there is a controller and a controlee</a:t>
            </a:r>
          </a:p>
          <a:p>
            <a:pPr lvl="1"/>
            <a:r>
              <a:rPr lang="en-US" altLang="zh-CN" dirty="0" smtClean="0"/>
              <a:t>Controlee exposes its UI using the framework</a:t>
            </a:r>
          </a:p>
          <a:p>
            <a:pPr lvl="1"/>
            <a:r>
              <a:rPr lang="en-US" altLang="zh-CN" dirty="0" smtClean="0"/>
              <a:t>Controller renders UI and sends control commands back to controlee base on UI input</a:t>
            </a:r>
          </a:p>
          <a:p>
            <a:pPr lvl="1"/>
            <a:r>
              <a:rPr lang="en-US" altLang="zh-CN" dirty="0" smtClean="0"/>
              <a:t>So that any control application using the framework can render a controlee exposed UI</a:t>
            </a:r>
          </a:p>
          <a:p>
            <a:r>
              <a:rPr lang="en-US" altLang="zh-CN" dirty="0" smtClean="0"/>
              <a:t>Examples</a:t>
            </a:r>
          </a:p>
          <a:p>
            <a:pPr lvl="1"/>
            <a:r>
              <a:rPr lang="en-US" altLang="zh-CN" dirty="0" smtClean="0"/>
              <a:t>A user could check the current values of a refrigerator(including current temperature) and modify the settings to make things hotter or colder as needed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1305719"/>
            <a:ext cx="10525125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5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Application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All kinds. App-specific to achieve desired functionality</a:t>
            </a:r>
          </a:p>
          <a:p>
            <a:r>
              <a:rPr lang="en-US" altLang="zh-CN" dirty="0" smtClean="0"/>
              <a:t>Sit on top of AllJoyn framework service</a:t>
            </a:r>
          </a:p>
          <a:p>
            <a:r>
              <a:rPr lang="en-US" altLang="zh-CN" dirty="0" smtClean="0"/>
              <a:t>Programming</a:t>
            </a:r>
          </a:p>
          <a:p>
            <a:pPr lvl="1"/>
            <a:r>
              <a:rPr lang="en-US" altLang="zh-CN" dirty="0"/>
              <a:t>Using AllJoyn Service Framework API</a:t>
            </a:r>
          </a:p>
          <a:p>
            <a:pPr lvl="2"/>
            <a:r>
              <a:rPr lang="en-US" altLang="zh-CN" dirty="0"/>
              <a:t>To be compatible with devices in the AllSeen ecosystem</a:t>
            </a:r>
          </a:p>
          <a:p>
            <a:pPr lvl="1"/>
            <a:r>
              <a:rPr lang="en-US" altLang="zh-CN" dirty="0"/>
              <a:t>Using AllJoyn Core API</a:t>
            </a:r>
          </a:p>
          <a:p>
            <a:pPr lvl="2"/>
            <a:r>
              <a:rPr lang="en-US" altLang="zh-CN" dirty="0"/>
              <a:t>Implement own service</a:t>
            </a:r>
          </a:p>
          <a:p>
            <a:pPr lvl="1"/>
            <a:r>
              <a:rPr lang="en-US" altLang="zh-CN" dirty="0"/>
              <a:t>Can use both sibe by </a:t>
            </a:r>
            <a:r>
              <a:rPr lang="en-US" altLang="zh-CN" dirty="0" smtClean="0"/>
              <a:t>side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373" y="747806"/>
            <a:ext cx="2351117" cy="395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9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920" y="342836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7787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2487" y="3211842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 smtClean="0"/>
              <a:t>Q&amp;A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316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AllJoyn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82696"/>
            <a:ext cx="10515600" cy="4351338"/>
          </a:xfrm>
        </p:spPr>
        <p:txBody>
          <a:bodyPr/>
          <a:lstStyle/>
          <a:p>
            <a:r>
              <a:rPr lang="en-US" altLang="zh-CN" dirty="0" smtClean="0"/>
              <a:t>Open source project initially leaded by Qualcomm in 2011</a:t>
            </a:r>
          </a:p>
          <a:p>
            <a:r>
              <a:rPr lang="en-US" altLang="zh-CN" dirty="0" smtClean="0"/>
              <a:t>Source code singnd over to Linux Foundation. The AllSeen Alliance is created</a:t>
            </a:r>
          </a:p>
          <a:p>
            <a:r>
              <a:rPr lang="en-US" altLang="zh-CN" dirty="0" smtClean="0"/>
              <a:t>Show cases</a:t>
            </a:r>
          </a:p>
          <a:p>
            <a:r>
              <a:rPr lang="en-US" altLang="zh-CN" dirty="0" smtClean="0"/>
              <a:t>Success is hard to say</a:t>
            </a:r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386" y="3131213"/>
            <a:ext cx="3880338" cy="29666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386" y="1636850"/>
            <a:ext cx="8868508" cy="367860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634" y="4194037"/>
            <a:ext cx="4494458" cy="239507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015" y="1445030"/>
            <a:ext cx="2611316" cy="237801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3980" y="1177948"/>
            <a:ext cx="3373650" cy="264509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490" y="2517997"/>
            <a:ext cx="2392181" cy="3305465"/>
          </a:xfrm>
          <a:prstGeom prst="rect">
            <a:avLst/>
          </a:prstGeom>
        </p:spPr>
      </p:pic>
      <p:pic>
        <p:nvPicPr>
          <p:cNvPr id="1025" name="Picture 1" descr="C:\Users\xuchen\AppData\Local\Temp\enhtmlclip\Imag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800" y="2339324"/>
            <a:ext cx="5682029" cy="317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400" y="701044"/>
            <a:ext cx="4874180" cy="327655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859" y="4026622"/>
            <a:ext cx="4849262" cy="20712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061" y="701044"/>
            <a:ext cx="3812294" cy="224724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061" y="3335349"/>
            <a:ext cx="2219635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76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11111E-6 L 0.00585 -0.28981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" y="-1449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85185E-6 L 0.00586 -0.28982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" y="-1449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IoE Competitors and Advantage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0915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Thread (2014.7)</a:t>
            </a:r>
          </a:p>
          <a:p>
            <a:pPr lvl="1"/>
            <a:r>
              <a:rPr lang="en-US" altLang="zh-CN" dirty="0" smtClean="0"/>
              <a:t>Thread Group - Nest</a:t>
            </a:r>
            <a:r>
              <a:rPr lang="en-US" altLang="zh-CN" dirty="0"/>
              <a:t>, Google, </a:t>
            </a:r>
            <a:r>
              <a:rPr lang="en-US" altLang="zh-CN" dirty="0" smtClean="0"/>
              <a:t>Samsung</a:t>
            </a:r>
          </a:p>
          <a:p>
            <a:pPr lvl="1"/>
            <a:r>
              <a:rPr lang="en-US" altLang="zh-CN" dirty="0" smtClean="0"/>
              <a:t>IPv6</a:t>
            </a:r>
          </a:p>
          <a:p>
            <a:pPr lvl="1"/>
            <a:r>
              <a:rPr lang="en-US" dirty="0" smtClean="0"/>
              <a:t>802.15.4</a:t>
            </a:r>
          </a:p>
          <a:p>
            <a:pPr lvl="1"/>
            <a:r>
              <a:rPr lang="en-US" altLang="zh-CN" dirty="0" smtClean="0"/>
              <a:t>Security and low power</a:t>
            </a:r>
          </a:p>
          <a:p>
            <a:r>
              <a:rPr lang="en-US" altLang="zh-CN" dirty="0"/>
              <a:t>Home Kit (2014.8)</a:t>
            </a:r>
          </a:p>
          <a:p>
            <a:pPr lvl="1"/>
            <a:r>
              <a:rPr lang="en-US" altLang="zh-CN" dirty="0"/>
              <a:t>Apple </a:t>
            </a:r>
          </a:p>
          <a:p>
            <a:pPr lvl="1"/>
            <a:r>
              <a:rPr lang="en-US" altLang="zh-CN" dirty="0" smtClean="0"/>
              <a:t>The inter-action between things must via apple</a:t>
            </a:r>
          </a:p>
          <a:p>
            <a:r>
              <a:rPr lang="en-US" dirty="0"/>
              <a:t>IoTivity </a:t>
            </a:r>
            <a:r>
              <a:rPr lang="en-US" altLang="zh-CN" dirty="0" smtClean="0"/>
              <a:t>(2014.7)</a:t>
            </a:r>
          </a:p>
          <a:p>
            <a:pPr lvl="1"/>
            <a:r>
              <a:rPr lang="en-US" dirty="0" smtClean="0"/>
              <a:t>Open </a:t>
            </a:r>
            <a:r>
              <a:rPr lang="en-US" dirty="0"/>
              <a:t>Interconnect </a:t>
            </a:r>
            <a:r>
              <a:rPr lang="en-US" dirty="0" smtClean="0"/>
              <a:t>Consortium - </a:t>
            </a:r>
            <a:r>
              <a:rPr lang="en-US" altLang="zh-CN" dirty="0" smtClean="0"/>
              <a:t>Intel</a:t>
            </a:r>
            <a:r>
              <a:rPr lang="en-US" altLang="zh-CN" dirty="0"/>
              <a:t>, </a:t>
            </a:r>
            <a:r>
              <a:rPr lang="en-US" dirty="0"/>
              <a:t>Cisco, </a:t>
            </a:r>
            <a:r>
              <a:rPr lang="en-US" dirty="0" smtClean="0"/>
              <a:t>GE</a:t>
            </a:r>
          </a:p>
          <a:p>
            <a:r>
              <a:rPr lang="en-US" dirty="0" smtClean="0"/>
              <a:t>Internal</a:t>
            </a:r>
          </a:p>
          <a:p>
            <a:pPr lvl="1"/>
            <a:r>
              <a:rPr lang="en-US" dirty="0" smtClean="0"/>
              <a:t>Baidu Inside plan, </a:t>
            </a:r>
            <a:r>
              <a:rPr lang="en-US" dirty="0" err="1"/>
              <a:t>Jingdong</a:t>
            </a:r>
            <a:r>
              <a:rPr lang="en-US" dirty="0"/>
              <a:t> </a:t>
            </a:r>
            <a:r>
              <a:rPr lang="en-US" dirty="0" smtClean="0"/>
              <a:t>Plan</a:t>
            </a:r>
          </a:p>
          <a:p>
            <a:pPr lvl="1"/>
            <a:r>
              <a:rPr lang="en-US" dirty="0" smtClean="0"/>
              <a:t>Ali MICO: smart hardware </a:t>
            </a:r>
            <a:r>
              <a:rPr lang="en-US" dirty="0" err="1" smtClean="0"/>
              <a:t>os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1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</a:t>
            </a:r>
            <a:endParaRPr lang="en-US" dirty="0"/>
          </a:p>
        </p:txBody>
      </p:sp>
      <p:sp>
        <p:nvSpPr>
          <p:cNvPr id="4" name="内容占位符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The most </a:t>
            </a:r>
            <a:r>
              <a:rPr lang="en-US" dirty="0" smtClean="0"/>
              <a:t>manufacturers </a:t>
            </a:r>
            <a:endParaRPr lang="en-US" altLang="zh-CN" dirty="0" smtClean="0"/>
          </a:p>
          <a:p>
            <a:r>
              <a:rPr lang="en-US" altLang="zh-CN" dirty="0" smtClean="0"/>
              <a:t>Open source</a:t>
            </a:r>
          </a:p>
          <a:p>
            <a:r>
              <a:rPr lang="en-US" altLang="zh-CN" dirty="0" smtClean="0"/>
              <a:t>Easy To Use</a:t>
            </a:r>
          </a:p>
          <a:p>
            <a:pPr lvl="1"/>
            <a:r>
              <a:rPr lang="en-US" altLang="zh-CN" dirty="0" smtClean="0"/>
              <a:t>Handles underlying complexities, provides simple-to-use API</a:t>
            </a:r>
          </a:p>
          <a:p>
            <a:pPr lvl="1"/>
            <a:r>
              <a:rPr lang="en-US" altLang="zh-CN" dirty="0" smtClean="0"/>
              <a:t>Providing common services</a:t>
            </a:r>
          </a:p>
          <a:p>
            <a:r>
              <a:rPr lang="en-US" altLang="zh-CN" dirty="0" smtClean="0"/>
              <a:t>Flexible</a:t>
            </a:r>
          </a:p>
          <a:p>
            <a:pPr lvl="1"/>
            <a:r>
              <a:rPr lang="en-US" altLang="zh-CN" dirty="0" smtClean="0"/>
              <a:t>Transports: Wi-Fi, Ethernet, Power Line(PLC)</a:t>
            </a:r>
          </a:p>
          <a:p>
            <a:pPr lvl="1"/>
            <a:r>
              <a:rPr lang="en-US" altLang="zh-CN" dirty="0" smtClean="0"/>
              <a:t>Binding: C, C++, Objective C, Java</a:t>
            </a:r>
          </a:p>
          <a:p>
            <a:pPr lvl="1"/>
            <a:r>
              <a:rPr lang="en-US" altLang="zh-CN" dirty="0" smtClean="0"/>
              <a:t>Platforms: RTOS, Arduino, Linux, Android, iOS, Windows, Mac OS X</a:t>
            </a:r>
          </a:p>
          <a:p>
            <a:pPr lvl="1"/>
            <a:r>
              <a:rPr lang="en-US" altLang="zh-CN" dirty="0" smtClean="0"/>
              <a:t>Additional cloud service</a:t>
            </a:r>
          </a:p>
          <a:p>
            <a:pPr lvl="2"/>
            <a:r>
              <a:rPr lang="en-US" altLang="zh-CN" dirty="0" smtClean="0"/>
              <a:t>Gateway agent </a:t>
            </a:r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8401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AllJoyn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 way devices and applications publish APIs over a network in a standard way</a:t>
            </a:r>
          </a:p>
          <a:p>
            <a:r>
              <a:rPr lang="en-US" dirty="0" smtClean="0"/>
              <a:t>Why APIs?</a:t>
            </a:r>
          </a:p>
          <a:p>
            <a:pPr lvl="1"/>
            <a:r>
              <a:rPr lang="en-US" dirty="0" smtClean="0"/>
              <a:t>Because this is what software developers understand and work with every day</a:t>
            </a:r>
          </a:p>
          <a:p>
            <a:r>
              <a:rPr lang="en-US" dirty="0" smtClean="0"/>
              <a:t>These APIs are the functionality that the “things” on the network expose to other “things”</a:t>
            </a:r>
          </a:p>
          <a:p>
            <a:pPr lvl="1"/>
            <a:r>
              <a:rPr lang="en-US" dirty="0" smtClean="0"/>
              <a:t>E.g. temperature, time of day, etc….</a:t>
            </a:r>
          </a:p>
          <a:p>
            <a:pPr lvl="1"/>
            <a:r>
              <a:rPr lang="en-US" dirty="0" smtClean="0"/>
              <a:t>Services and/or devices can compose the APIs to provide whatever set of functionality they require</a:t>
            </a:r>
          </a:p>
          <a:p>
            <a:pPr lvl="1"/>
            <a:r>
              <a:rPr lang="en-US" dirty="0" smtClean="0"/>
              <a:t>The APIs are critical to interoperability between devices and services</a:t>
            </a:r>
          </a:p>
          <a:p>
            <a:r>
              <a:rPr lang="en-US" dirty="0" smtClean="0"/>
              <a:t>How do applications know what APIs are available?</a:t>
            </a:r>
          </a:p>
          <a:p>
            <a:pPr lvl="1"/>
            <a:r>
              <a:rPr lang="en-US" dirty="0" smtClean="0"/>
              <a:t>AllJoyn provides application discovery and fine-grained discovery of </a:t>
            </a:r>
            <a:r>
              <a:rPr lang="en-US" altLang="zh-CN" dirty="0" smtClean="0"/>
              <a:t>APIs supported by applications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21430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AllJoyn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AllJoyn implements a “distributed software bus”</a:t>
            </a:r>
          </a:p>
          <a:p>
            <a:pPr lvl="1"/>
            <a:r>
              <a:rPr lang="en-US" dirty="0" smtClean="0"/>
              <a:t>The bus provides the medium that enables AllJoyn to communicate via published APIs</a:t>
            </a:r>
          </a:p>
          <a:p>
            <a:pPr lvl="2"/>
            <a:r>
              <a:rPr lang="en-US" dirty="0" smtClean="0"/>
              <a:t>Applications can be firmware on microcontrollers, mobile device “apps”, or traditional applications on PCs/servers</a:t>
            </a:r>
          </a:p>
          <a:p>
            <a:pPr lvl="1"/>
            <a:r>
              <a:rPr lang="en-US" dirty="0" smtClean="0"/>
              <a:t>Applications publishing APIs are services, while those consuming the APIs are clients</a:t>
            </a:r>
          </a:p>
          <a:p>
            <a:pPr lvl="2"/>
            <a:r>
              <a:rPr lang="en-US" dirty="0" smtClean="0"/>
              <a:t>An application can be both a service and a client: this makes AllJoyn a peer-to-peer system</a:t>
            </a:r>
          </a:p>
          <a:p>
            <a:pPr lvl="2"/>
            <a:r>
              <a:rPr lang="en-US" dirty="0" smtClean="0"/>
              <a:t>Communications is via messages that map directly to APIs in high-level programming languages</a:t>
            </a:r>
          </a:p>
          <a:p>
            <a:pPr lvl="1"/>
            <a:r>
              <a:rPr lang="en-US" dirty="0" smtClean="0"/>
              <a:t>Bus information is ad hoc</a:t>
            </a:r>
          </a:p>
          <a:p>
            <a:pPr lvl="2"/>
            <a:r>
              <a:rPr lang="en-US" dirty="0" smtClean="0"/>
              <a:t>Based on discovery of applications/services</a:t>
            </a:r>
          </a:p>
          <a:p>
            <a:pPr lvl="1"/>
            <a:r>
              <a:rPr lang="en-US" dirty="0" smtClean="0"/>
              <a:t>Protocol is network-independent</a:t>
            </a:r>
          </a:p>
          <a:p>
            <a:pPr lvl="2"/>
            <a:r>
              <a:rPr lang="en-US" dirty="0" smtClean="0"/>
              <a:t>Wire protocol is based on the D-Bus wire-protocol with extensions</a:t>
            </a:r>
          </a:p>
          <a:p>
            <a:pPr lvl="3"/>
            <a:r>
              <a:rPr lang="en-US" altLang="zh-CN" dirty="0"/>
              <a:t>D-Bus is a message bus system for a inter-process  </a:t>
            </a:r>
            <a:r>
              <a:rPr lang="en-US" altLang="zh-CN" dirty="0" smtClean="0"/>
              <a:t>communication </a:t>
            </a:r>
            <a:r>
              <a:rPr lang="en-US" altLang="zh-CN" dirty="0"/>
              <a:t>on  same </a:t>
            </a:r>
            <a:r>
              <a:rPr lang="en-US" altLang="zh-CN" dirty="0" smtClean="0"/>
              <a:t>machine</a:t>
            </a:r>
          </a:p>
          <a:p>
            <a:pPr lvl="3"/>
            <a:r>
              <a:rPr lang="en-US" altLang="zh-CN" dirty="0"/>
              <a:t>AllJoyn extend and significantly enhance D-Bus message                                                 bus to support a distributed bus </a:t>
            </a:r>
            <a:r>
              <a:rPr lang="en-US" altLang="zh-CN" dirty="0" smtClean="0"/>
              <a:t>scenario</a:t>
            </a:r>
            <a:endParaRPr lang="en-US" dirty="0" smtClean="0"/>
          </a:p>
          <a:p>
            <a:pPr lvl="2"/>
            <a:r>
              <a:rPr lang="en-US" dirty="0" smtClean="0"/>
              <a:t>Can run over Wi-Fi, Ethernet, PLC and Bluetooth</a:t>
            </a:r>
          </a:p>
          <a:p>
            <a:pPr lvl="3"/>
            <a:r>
              <a:rPr lang="en-US" dirty="0" smtClean="0"/>
              <a:t>Could likely run over others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689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How to communicate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AllJoyn Framwork comprises two parts</a:t>
            </a:r>
          </a:p>
          <a:p>
            <a:pPr lvl="1"/>
            <a:r>
              <a:rPr lang="en-US" altLang="zh-CN" dirty="0" smtClean="0"/>
              <a:t>Application</a:t>
            </a:r>
          </a:p>
          <a:p>
            <a:pPr lvl="1"/>
            <a:r>
              <a:rPr lang="en-US" altLang="zh-CN" i="1" dirty="0" smtClean="0">
                <a:solidFill>
                  <a:srgbClr val="00B0F0"/>
                </a:solidFill>
              </a:rPr>
              <a:t>Router</a:t>
            </a:r>
          </a:p>
          <a:p>
            <a:pPr lvl="2"/>
            <a:r>
              <a:rPr lang="en-US" altLang="zh-CN" dirty="0" smtClean="0"/>
              <a:t>routes AllJoyn messages between </a:t>
            </a:r>
            <a:r>
              <a:rPr lang="en-US" altLang="zh-CN" dirty="0" err="1" smtClean="0"/>
              <a:t>Alljoyn</a:t>
            </a:r>
            <a:r>
              <a:rPr lang="en-US" altLang="zh-CN" dirty="0" smtClean="0"/>
              <a:t> applications</a:t>
            </a:r>
          </a:p>
          <a:p>
            <a:r>
              <a:rPr lang="en-US" altLang="zh-CN" dirty="0" smtClean="0"/>
              <a:t>On different platforms, the relationship between application and router is different</a:t>
            </a:r>
          </a:p>
          <a:p>
            <a:pPr lvl="2"/>
            <a:r>
              <a:rPr lang="en-US" altLang="zh-CN" dirty="0" smtClean="0"/>
              <a:t>From AllJoyn perspective, it doesn’t matter.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963" y="4490666"/>
            <a:ext cx="1491529" cy="20841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5394" y="4483510"/>
            <a:ext cx="1801747" cy="200805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284" y="4483510"/>
            <a:ext cx="1991318" cy="209130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308" y="1690688"/>
            <a:ext cx="1247619" cy="158095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3350" y="903857"/>
            <a:ext cx="4438650" cy="2362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3466" y="2395166"/>
            <a:ext cx="654367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00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AllJoyn Router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70586" y="2214387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Do the heavy lifting in the AllJoyn </a:t>
            </a:r>
            <a:r>
              <a:rPr lang="en-US" altLang="zh-CN" dirty="0" smtClean="0"/>
              <a:t>system</a:t>
            </a:r>
          </a:p>
          <a:p>
            <a:r>
              <a:rPr lang="en-US" altLang="zh-CN" dirty="0" smtClean="0"/>
              <a:t>Provides </a:t>
            </a:r>
            <a:r>
              <a:rPr lang="en-US" altLang="zh-CN" dirty="0"/>
              <a:t>an abstraction layer for each of the supported </a:t>
            </a:r>
            <a:r>
              <a:rPr lang="en-US" altLang="zh-CN" dirty="0" smtClean="0"/>
              <a:t>                  transport</a:t>
            </a:r>
          </a:p>
          <a:p>
            <a:r>
              <a:rPr lang="en-US" altLang="zh-CN" dirty="0" smtClean="0"/>
              <a:t>The Router functionality</a:t>
            </a:r>
          </a:p>
          <a:p>
            <a:pPr lvl="1"/>
            <a:r>
              <a:rPr lang="en-US" altLang="zh-CN" dirty="0" smtClean="0"/>
              <a:t>Application Addressing over the bus</a:t>
            </a:r>
          </a:p>
          <a:p>
            <a:pPr lvl="1"/>
            <a:r>
              <a:rPr lang="en-US" altLang="zh-CN" dirty="0" smtClean="0"/>
              <a:t>Cross-device communication: discovering services and connecting to its router</a:t>
            </a:r>
          </a:p>
          <a:p>
            <a:pPr lvl="1"/>
            <a:r>
              <a:rPr lang="en-US" altLang="zh-CN" dirty="0" smtClean="0"/>
              <a:t>Delivering messages between applications</a:t>
            </a:r>
          </a:p>
        </p:txBody>
      </p:sp>
      <p:pic>
        <p:nvPicPr>
          <p:cNvPr id="9" name="图片 8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187" y="2115416"/>
            <a:ext cx="6438900" cy="3790950"/>
          </a:xfrm>
          <a:prstGeom prst="rect">
            <a:avLst/>
          </a:prstGeom>
        </p:spPr>
      </p:pic>
      <p:pic>
        <p:nvPicPr>
          <p:cNvPr id="10" name="图片 9" hidden="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473" y="3896591"/>
            <a:ext cx="2990476" cy="2580952"/>
          </a:xfrm>
          <a:prstGeom prst="rect">
            <a:avLst/>
          </a:prstGeom>
        </p:spPr>
      </p:pic>
      <p:pic>
        <p:nvPicPr>
          <p:cNvPr id="11" name="图片 10" hidden="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55" y="4733848"/>
            <a:ext cx="5340944" cy="21241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8138" y="373945"/>
            <a:ext cx="2421420" cy="368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49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07 -0.0324 L 0.29935 -0.3384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14" y="-1530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11022E-16 L 0.38919 -0.31991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53" y="-1599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3119</TotalTime>
  <Words>1255</Words>
  <Application>Microsoft Office PowerPoint</Application>
  <PresentationFormat>Widescreen</PresentationFormat>
  <Paragraphs>215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宋体</vt:lpstr>
      <vt:lpstr>楷体</vt:lpstr>
      <vt:lpstr>Arial</vt:lpstr>
      <vt:lpstr>Calibri</vt:lpstr>
      <vt:lpstr>Calibri Light</vt:lpstr>
      <vt:lpstr>Office Theme</vt:lpstr>
      <vt:lpstr>AllJoyn Overview</vt:lpstr>
      <vt:lpstr>Internet of Everything</vt:lpstr>
      <vt:lpstr>AllJoyn</vt:lpstr>
      <vt:lpstr>IoE Competitors and Advantage</vt:lpstr>
      <vt:lpstr>Advantage</vt:lpstr>
      <vt:lpstr>What is AllJoyn</vt:lpstr>
      <vt:lpstr>AllJoyn Overview</vt:lpstr>
      <vt:lpstr>How to communicate</vt:lpstr>
      <vt:lpstr>AllJoyn Router</vt:lpstr>
      <vt:lpstr>AllJoyn Application</vt:lpstr>
      <vt:lpstr>Core library</vt:lpstr>
      <vt:lpstr>Exposing Functionality</vt:lpstr>
      <vt:lpstr>Discovery</vt:lpstr>
      <vt:lpstr>Connect</vt:lpstr>
      <vt:lpstr>Interact </vt:lpstr>
      <vt:lpstr>Session less Signal and Security</vt:lpstr>
      <vt:lpstr>AllJoyn Service Framework</vt:lpstr>
      <vt:lpstr>AllJoyn Service(1) - OnboardService</vt:lpstr>
      <vt:lpstr>AllJoyn Service(2) – Configuration</vt:lpstr>
      <vt:lpstr>AllJoyn Service(3) –Notification</vt:lpstr>
      <vt:lpstr>AllJoyn Service(4) -ControlPanel</vt:lpstr>
      <vt:lpstr>Application</vt:lpstr>
      <vt:lpstr>Demo</vt:lpstr>
      <vt:lpstr>Q&amp;A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AllJoyn Intro</dc:title>
  <dc:creator>xuchen</dc:creator>
  <cp:lastModifiedBy>Chen Xu (Person Consulting)</cp:lastModifiedBy>
  <cp:revision>444</cp:revision>
  <dcterms:created xsi:type="dcterms:W3CDTF">2015-01-24T04:53:19Z</dcterms:created>
  <dcterms:modified xsi:type="dcterms:W3CDTF">2015-02-03T09:27:21Z</dcterms:modified>
</cp:coreProperties>
</file>